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embeddings/oleObject1.docx" ContentType="application/vnd.openxmlformats-officedocument.wordprocessingml.document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png" ContentType="image/png"/>
  <Override PartName="/ppt/media/image2.jpeg" ContentType="image/jpeg"/>
  <Override PartName="/ppt/media/image3.jpeg" ContentType="image/jpeg"/>
  <Override PartName="/ppt/media/image4.png" ContentType="image/png"/>
  <Override PartName="/ppt/media/image5.wmf" ContentType="image/x-wmf"/>
  <Override PartName="/ppt/media/image6.png" ContentType="image/png"/>
  <Override PartName="/ppt/media/image8.jpeg" ContentType="image/jpeg"/>
  <Override PartName="/ppt/media/image7.png" ContentType="image/png"/>
  <Override PartName="/ppt/media/image9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1800" spc="-1" strike="noStrike">
                <a:latin typeface="Arial"/>
              </a:rPr>
              <a:t>Cliquez pour éditer le format du texte-titre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1800" spc="-1" strike="noStrike">
                <a:latin typeface="Arial"/>
              </a:rPr>
              <a:t>Cliquez pour éditer le format du texte-titre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latin typeface="Arial"/>
              </a:rPr>
              <a:t>Cliquez pour éditer le format du plan de texte</a:t>
            </a:r>
            <a:endParaRPr b="0" lang="fr-F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latin typeface="Arial"/>
              </a:rPr>
              <a:t>Second niveau de plan</a:t>
            </a:r>
            <a:endParaRPr b="0" lang="fr-F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latin typeface="Arial"/>
              </a:rPr>
              <a:t>Troisième niveau de plan</a:t>
            </a:r>
            <a:endParaRPr b="0" lang="fr-F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latin typeface="Arial"/>
              </a:rPr>
              <a:t>Quatrième niveau de plan</a:t>
            </a:r>
            <a:endParaRPr b="0" lang="fr-F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latin typeface="Arial"/>
              </a:rPr>
              <a:t>Cinquième niveau de plan</a:t>
            </a:r>
            <a:endParaRPr b="0" lang="fr-F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latin typeface="Arial"/>
              </a:rPr>
              <a:t>Sixième niveau de plan</a:t>
            </a:r>
            <a:endParaRPr b="0" lang="fr-F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latin typeface="Arial"/>
              </a:rPr>
              <a:t>Septième niveau de plan</a:t>
            </a:r>
            <a:endParaRPr b="0" lang="fr-F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package" Target="../embeddings/oleObject1.docx"/><Relationship Id="rId2" Type="http://schemas.openxmlformats.org/officeDocument/2006/relationships/image" Target="../media/image5.wmf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jpeg"/><Relationship Id="rId6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mailto:fabregoulegaby@gmail" TargetMode="External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2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8" name="" descr=""/>
          <p:cNvPicPr/>
          <p:nvPr/>
        </p:nvPicPr>
        <p:blipFill>
          <a:blip r:embed="rId1"/>
          <a:stretch/>
        </p:blipFill>
        <p:spPr>
          <a:xfrm rot="2400">
            <a:off x="940320" y="2160"/>
            <a:ext cx="7913160" cy="5694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7200000" y="4752000"/>
            <a:ext cx="2014560" cy="763200"/>
          </a:xfrm>
          <a:prstGeom prst="rect">
            <a:avLst/>
          </a:prstGeom>
          <a:ln>
            <a:noFill/>
          </a:ln>
        </p:spPr>
      </p:pic>
      <p:sp>
        <p:nvSpPr>
          <p:cNvPr id="81" name="TextShape 2"/>
          <p:cNvSpPr txBox="1"/>
          <p:nvPr/>
        </p:nvSpPr>
        <p:spPr>
          <a:xfrm>
            <a:off x="288000" y="203040"/>
            <a:ext cx="9842040" cy="5268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fr-FR" sz="1200" spc="-1" strike="noStrike">
                <a:solidFill>
                  <a:srgbClr val="000000"/>
                </a:solidFill>
                <a:latin typeface="Arial Nova"/>
                <a:ea typeface="DejaVu Sans"/>
              </a:rPr>
              <a:t>                                                                                                  </a:t>
            </a:r>
            <a:r>
              <a:rPr b="1" lang="fr-FR" sz="1600" spc="-1" strike="noStrike">
                <a:solidFill>
                  <a:srgbClr val="000000"/>
                </a:solidFill>
                <a:latin typeface="Arial Nova"/>
                <a:ea typeface="DejaVu Sans"/>
              </a:rPr>
              <a:t> </a:t>
            </a:r>
            <a:r>
              <a:rPr b="1" lang="fr-FR" sz="1600" spc="-1" strike="noStrike">
                <a:solidFill>
                  <a:srgbClr val="000000"/>
                </a:solidFill>
                <a:latin typeface="Arial Nova"/>
                <a:ea typeface="DejaVu Sans"/>
              </a:rPr>
              <a:t>Genèse du Projet</a:t>
            </a:r>
            <a:endParaRPr b="0" lang="fr-FR" sz="1600" spc="-1" strike="noStrike">
              <a:latin typeface="Arial"/>
            </a:endParaRPr>
          </a:p>
          <a:p>
            <a:endParaRPr b="0" lang="fr-FR" sz="1600" spc="-1" strike="noStrike">
              <a:latin typeface="Arial"/>
            </a:endParaRPr>
          </a:p>
          <a:p>
            <a:r>
              <a:rPr b="0" lang="fr-FR" sz="1200" spc="-1" strike="noStrike">
                <a:solidFill>
                  <a:srgbClr val="000000"/>
                </a:solidFill>
                <a:latin typeface="Arial Nova"/>
                <a:ea typeface="DejaVu Sans"/>
              </a:rPr>
              <a:t>En cette période de crise sanitaire, le Rugby , comme l’ensemble du monde associatif , souffre d’une véritable démobilisation des bénévoles de clubs . Tous les licenciés , hommes et femmes se voient privés de leurs activités et sont contraints de garder des liens à distance .</a:t>
            </a:r>
            <a:endParaRPr b="0" lang="fr-FR" sz="1200" spc="-1" strike="noStrike">
              <a:latin typeface="Arial"/>
            </a:endParaRPr>
          </a:p>
          <a:p>
            <a:r>
              <a:rPr b="0" lang="fr-FR" sz="1200" spc="-1" strike="noStrike">
                <a:solidFill>
                  <a:srgbClr val="000000"/>
                </a:solidFill>
                <a:latin typeface="Arial Nova"/>
                <a:ea typeface="DejaVu Sans"/>
              </a:rPr>
              <a:t>Bienheureusement, les plus jeunes ont pu retrouver le chemin des terrains , mais ils restent encore frustrés et privés de pratiques : apprentissage, perfectionnement, développement et compétition .</a:t>
            </a:r>
            <a:endParaRPr b="0" lang="fr-FR" sz="1200" spc="-1" strike="noStrike">
              <a:latin typeface="Arial"/>
            </a:endParaRPr>
          </a:p>
          <a:p>
            <a:r>
              <a:rPr b="0" lang="fr-FR" sz="1200" spc="-1" strike="noStrike">
                <a:solidFill>
                  <a:srgbClr val="000000"/>
                </a:solidFill>
                <a:latin typeface="Arial Nova"/>
                <a:ea typeface="DejaVu Sans"/>
              </a:rPr>
              <a:t>La reconquête des licenciés , priorité du Comité Départemental de l’ARDECHE inscrite bien avant la crise de la COVID dans son plan d’orientation , prendra tout son sens à l’heure de la reprise  .  Joueuses et joueurs, dirigeantes et dirigeants, éducatrices et éducateurs, arbitres … devront être au rendez-vous dans la perspective de remettre en route les rouages restés en sommeil et de réactiver les ressources associatives de chacun .</a:t>
            </a:r>
            <a:endParaRPr b="0" lang="fr-FR" sz="1200" spc="-1" strike="noStrike">
              <a:latin typeface="Arial"/>
            </a:endParaRPr>
          </a:p>
          <a:p>
            <a:r>
              <a:rPr b="0" lang="fr-FR" sz="1200" spc="-1" strike="noStrike">
                <a:solidFill>
                  <a:srgbClr val="000000"/>
                </a:solidFill>
                <a:latin typeface="Arial Nova"/>
                <a:ea typeface="DejaVu Sans"/>
              </a:rPr>
              <a:t>Ce sera le temps de la mise en place de la structuration ou de la restructuration , les clubs auront tous été impactés par deux saisons blanches et atypiques et devront panser leurs plaies .</a:t>
            </a:r>
            <a:endParaRPr b="0" lang="fr-FR" sz="1200" spc="-1" strike="noStrike">
              <a:latin typeface="Arial"/>
            </a:endParaRPr>
          </a:p>
          <a:p>
            <a:r>
              <a:rPr b="0" lang="fr-FR" sz="1200" spc="-1" strike="noStrike">
                <a:solidFill>
                  <a:srgbClr val="000000"/>
                </a:solidFill>
                <a:latin typeface="Arial Nova"/>
                <a:ea typeface="DejaVu Sans"/>
              </a:rPr>
              <a:t>Aux côtés des salariés et cadres techniques Conseillers Techniques de Ligue , de Clubs , Départemental et l’ensemble des Dirigeantes et Dirigeants du Comité Départemental de Rugby de l’ARDECHE auront pour mission la relance et l’accompagnement des clubs .</a:t>
            </a:r>
            <a:endParaRPr b="0" lang="fr-FR" sz="1200" spc="-1" strike="noStrike">
              <a:latin typeface="Arial"/>
            </a:endParaRPr>
          </a:p>
          <a:p>
            <a:r>
              <a:rPr b="0" lang="fr-FR" sz="1200" spc="-1" strike="noStrike">
                <a:solidFill>
                  <a:srgbClr val="000000"/>
                </a:solidFill>
                <a:latin typeface="Arial Nova"/>
                <a:ea typeface="DejaVu Sans"/>
              </a:rPr>
              <a:t>L’avenir de notre Rugby commence dès maintenant . Déjà , nous avons entrepris avec nos amis du Comité Départemental de la Drôme , le CTL et les CTC de nos bassins un travail de réflexion sur  l‘aide aux dirigeants dans l’accomplissement de leurs tâches, </a:t>
            </a:r>
            <a:endParaRPr b="0" lang="fr-FR" sz="1200" spc="-1" strike="noStrike">
              <a:latin typeface="Arial"/>
            </a:endParaRPr>
          </a:p>
          <a:p>
            <a:endParaRPr b="0" lang="fr-FR" sz="1200" spc="-1" strike="noStrike">
              <a:latin typeface="Arial"/>
            </a:endParaRPr>
          </a:p>
          <a:p>
            <a:r>
              <a:rPr b="1" lang="fr-FR" sz="1200" spc="-1" strike="noStrike">
                <a:solidFill>
                  <a:srgbClr val="000000"/>
                </a:solidFill>
                <a:latin typeface="Arial Nova"/>
                <a:ea typeface="DejaVu Sans"/>
              </a:rPr>
              <a:t>Un groupe composé de Jeunes Licenciés et Licenciées issus des clubs de l’ARDECHE et désignés par les Présidents de clubs, piloté par les Elus Départementaux, sera réuni tous les deux mois , afin de proposer des idées novatrices , des actions nouvelles , au niveau Départemental , des Bassins et des Clubs .</a:t>
            </a:r>
            <a:endParaRPr b="0" lang="fr-FR" sz="1200" spc="-1" strike="noStrike">
              <a:latin typeface="Arial"/>
            </a:endParaRPr>
          </a:p>
          <a:p>
            <a:r>
              <a:rPr b="1" lang="fr-FR" sz="1200" spc="-1" strike="noStrike">
                <a:solidFill>
                  <a:srgbClr val="000000"/>
                </a:solidFill>
                <a:latin typeface="Arial Nova"/>
                <a:ea typeface="DejaVu Sans"/>
              </a:rPr>
              <a:t> </a:t>
            </a:r>
            <a:r>
              <a:rPr b="1" lang="fr-FR" sz="1200" spc="-1" strike="noStrike">
                <a:solidFill>
                  <a:srgbClr val="000000"/>
                </a:solidFill>
                <a:latin typeface="Arial Nova"/>
                <a:ea typeface="DejaVu Sans"/>
              </a:rPr>
              <a:t>Ils seront accompagnés dans la réalisation d’une action qu’ils souhaitent mettre en place pour faire découvrir le Rugby , proposer une animation , un événement , … </a:t>
            </a:r>
            <a:endParaRPr b="0" lang="fr-FR" sz="1200" spc="-1" strike="noStrike">
              <a:latin typeface="Arial"/>
            </a:endParaRPr>
          </a:p>
          <a:p>
            <a:r>
              <a:rPr b="1" lang="fr-FR" sz="1200" spc="-1" strike="noStrike">
                <a:solidFill>
                  <a:srgbClr val="000000"/>
                </a:solidFill>
                <a:latin typeface="Arial Nova"/>
                <a:ea typeface="DejaVu Sans"/>
              </a:rPr>
              <a:t>Ces actions pourront être menées  dans la perspective de la Coupe du Monde 2023.</a:t>
            </a:r>
            <a:endParaRPr b="0" lang="fr-FR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4400" spc="-1" strike="noStrike">
                <a:latin typeface="Arial"/>
              </a:rPr>
              <a:t>Objectifs 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1000"/>
          </a:bodyPr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</a:rPr>
              <a:t>Partager la vision du club de demain : constats,  besoins, fonctionnement , ressources …</a:t>
            </a:r>
            <a:endParaRPr b="0" lang="fr-FR" sz="2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</a:rPr>
              <a:t>- Etre force de proposition :  initiatives, projets , idées nouvelles…</a:t>
            </a:r>
            <a:endParaRPr b="0" lang="fr-FR" sz="2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</a:rPr>
              <a:t>- Mener un projet novateur dans un club, un bassin, sur le département  …de sa conception à sa réalisation</a:t>
            </a:r>
            <a:endParaRPr b="0" lang="fr-FR" sz="2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</a:rPr>
              <a:t>- Communiquer avec les acteurs du Rugby, développer les moyens et les outils de communication…</a:t>
            </a:r>
            <a:endParaRPr b="0" lang="fr-FR" sz="2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</a:rPr>
              <a:t>- Initier la génération de jeunes licenciés /es à la gestion sportive et associative</a:t>
            </a:r>
            <a:endParaRPr b="0" lang="fr-FR" sz="2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Arial"/>
              </a:rPr>
              <a:t>- Participer  aux réunions et séminaires organisés par le Comité Départemental ( Comité Directeur, formation de dirigeants …) - ( Nommer des représentants à tour de rôle)</a:t>
            </a:r>
            <a:endParaRPr b="0" lang="fr-FR" sz="2200" spc="-1" strike="noStrike">
              <a:latin typeface="Arial"/>
            </a:endParaRPr>
          </a:p>
        </p:txBody>
      </p:sp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>
            <a:off x="4032360" y="4464360"/>
            <a:ext cx="2014560" cy="763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3200" spc="-1" strike="noStrike">
                <a:latin typeface="Arial"/>
              </a:rPr>
              <a:t>Constitution du Groupe « Avenir Rugby 07 »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87" name="Group 3"/>
          <p:cNvGrpSpPr/>
          <p:nvPr/>
        </p:nvGrpSpPr>
        <p:grpSpPr>
          <a:xfrm>
            <a:off x="0" y="72000"/>
            <a:ext cx="11148120" cy="5448600"/>
            <a:chOff x="0" y="72000"/>
            <a:chExt cx="11148120" cy="5448600"/>
          </a:xfrm>
        </p:grpSpPr>
        <p:sp>
          <p:nvSpPr>
            <p:cNvPr id="88" name="CustomShape 4"/>
            <p:cNvSpPr/>
            <p:nvPr/>
          </p:nvSpPr>
          <p:spPr>
            <a:xfrm>
              <a:off x="0" y="72000"/>
              <a:ext cx="11148120" cy="11725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CustomShape 5"/>
            <p:cNvSpPr/>
            <p:nvPr/>
          </p:nvSpPr>
          <p:spPr>
            <a:xfrm>
              <a:off x="884520" y="1851480"/>
              <a:ext cx="970560" cy="891720"/>
            </a:xfrm>
            <a:custGeom>
              <a:avLst/>
              <a:gdLst/>
              <a:ahLst/>
              <a:rect l="l" t="t" r="r" b="b"/>
              <a:pathLst>
                <a:path w="5202" h="3602">
                  <a:moveTo>
                    <a:pt x="600" y="0"/>
                  </a:moveTo>
                  <a:lnTo>
                    <a:pt x="600" y="0"/>
                  </a:lnTo>
                  <a:cubicBezTo>
                    <a:pt x="495" y="0"/>
                    <a:pt x="391" y="28"/>
                    <a:pt x="300" y="80"/>
                  </a:cubicBezTo>
                  <a:cubicBezTo>
                    <a:pt x="209" y="133"/>
                    <a:pt x="133" y="209"/>
                    <a:pt x="80" y="300"/>
                  </a:cubicBezTo>
                  <a:cubicBezTo>
                    <a:pt x="28" y="391"/>
                    <a:pt x="0" y="495"/>
                    <a:pt x="0" y="600"/>
                  </a:cubicBezTo>
                  <a:lnTo>
                    <a:pt x="0" y="3000"/>
                  </a:lnTo>
                  <a:lnTo>
                    <a:pt x="0" y="3001"/>
                  </a:lnTo>
                  <a:cubicBezTo>
                    <a:pt x="0" y="3106"/>
                    <a:pt x="28" y="3210"/>
                    <a:pt x="80" y="3301"/>
                  </a:cubicBezTo>
                  <a:cubicBezTo>
                    <a:pt x="133" y="3392"/>
                    <a:pt x="209" y="3468"/>
                    <a:pt x="300" y="3521"/>
                  </a:cubicBezTo>
                  <a:cubicBezTo>
                    <a:pt x="391" y="3573"/>
                    <a:pt x="495" y="3601"/>
                    <a:pt x="600" y="3601"/>
                  </a:cubicBezTo>
                  <a:lnTo>
                    <a:pt x="4600" y="3600"/>
                  </a:lnTo>
                  <a:lnTo>
                    <a:pt x="4601" y="3601"/>
                  </a:lnTo>
                  <a:cubicBezTo>
                    <a:pt x="4706" y="3601"/>
                    <a:pt x="4810" y="3573"/>
                    <a:pt x="4901" y="3521"/>
                  </a:cubicBezTo>
                  <a:cubicBezTo>
                    <a:pt x="4992" y="3468"/>
                    <a:pt x="5068" y="3392"/>
                    <a:pt x="5121" y="3301"/>
                  </a:cubicBezTo>
                  <a:cubicBezTo>
                    <a:pt x="5173" y="3210"/>
                    <a:pt x="5201" y="3106"/>
                    <a:pt x="5201" y="3001"/>
                  </a:cubicBezTo>
                  <a:lnTo>
                    <a:pt x="5201" y="600"/>
                  </a:lnTo>
                  <a:lnTo>
                    <a:pt x="5201" y="600"/>
                  </a:lnTo>
                  <a:lnTo>
                    <a:pt x="5201" y="600"/>
                  </a:lnTo>
                  <a:cubicBezTo>
                    <a:pt x="5201" y="495"/>
                    <a:pt x="5173" y="391"/>
                    <a:pt x="5121" y="300"/>
                  </a:cubicBezTo>
                  <a:cubicBezTo>
                    <a:pt x="5068" y="209"/>
                    <a:pt x="4992" y="133"/>
                    <a:pt x="4901" y="80"/>
                  </a:cubicBezTo>
                  <a:cubicBezTo>
                    <a:pt x="4810" y="28"/>
                    <a:pt x="4706" y="0"/>
                    <a:pt x="4601" y="0"/>
                  </a:cubicBezTo>
                  <a:lnTo>
                    <a:pt x="600" y="0"/>
                  </a:lnTo>
                </a:path>
              </a:pathLst>
            </a:custGeom>
            <a:solidFill>
              <a:srgbClr val="fffff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fr-FR" sz="14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Clubs</a:t>
              </a:r>
              <a:endParaRPr b="0" lang="fr-FR" sz="1400" spc="-1" strike="noStrike">
                <a:latin typeface="Arial"/>
              </a:endParaRPr>
            </a:p>
          </p:txBody>
        </p:sp>
        <p:sp>
          <p:nvSpPr>
            <p:cNvPr id="90" name="CustomShape 6"/>
            <p:cNvSpPr/>
            <p:nvPr/>
          </p:nvSpPr>
          <p:spPr>
            <a:xfrm>
              <a:off x="1859400" y="2210760"/>
              <a:ext cx="971280" cy="264240"/>
            </a:xfrm>
            <a:custGeom>
              <a:avLst/>
              <a:gdLst/>
              <a:ahLst/>
              <a:rect l="l" t="t" r="r" b="b"/>
              <a:pathLst>
                <a:path w="2202" h="602">
                  <a:moveTo>
                    <a:pt x="0" y="150"/>
                  </a:moveTo>
                  <a:lnTo>
                    <a:pt x="1650" y="150"/>
                  </a:lnTo>
                  <a:lnTo>
                    <a:pt x="1650" y="0"/>
                  </a:lnTo>
                  <a:lnTo>
                    <a:pt x="2201" y="300"/>
                  </a:lnTo>
                  <a:lnTo>
                    <a:pt x="1650" y="601"/>
                  </a:lnTo>
                  <a:lnTo>
                    <a:pt x="1650" y="450"/>
                  </a:lnTo>
                  <a:lnTo>
                    <a:pt x="0" y="450"/>
                  </a:lnTo>
                  <a:lnTo>
                    <a:pt x="0" y="150"/>
                  </a:lnTo>
                </a:path>
              </a:pathLst>
            </a:cu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7"/>
            <p:cNvSpPr/>
            <p:nvPr/>
          </p:nvSpPr>
          <p:spPr>
            <a:xfrm>
              <a:off x="2742840" y="1494000"/>
              <a:ext cx="2388240" cy="1965960"/>
            </a:xfrm>
            <a:custGeom>
              <a:avLst/>
              <a:gdLst/>
              <a:ahLst/>
              <a:rect l="l" t="t" r="r" b="b"/>
              <a:pathLst>
                <a:path w="6402" h="4602">
                  <a:moveTo>
                    <a:pt x="766" y="0"/>
                  </a:moveTo>
                  <a:lnTo>
                    <a:pt x="767" y="0"/>
                  </a:lnTo>
                  <a:cubicBezTo>
                    <a:pt x="632" y="0"/>
                    <a:pt x="500" y="35"/>
                    <a:pt x="383" y="103"/>
                  </a:cubicBezTo>
                  <a:cubicBezTo>
                    <a:pt x="267" y="170"/>
                    <a:pt x="170" y="267"/>
                    <a:pt x="103" y="383"/>
                  </a:cubicBezTo>
                  <a:cubicBezTo>
                    <a:pt x="35" y="500"/>
                    <a:pt x="0" y="632"/>
                    <a:pt x="0" y="767"/>
                  </a:cubicBezTo>
                  <a:lnTo>
                    <a:pt x="0" y="3834"/>
                  </a:lnTo>
                  <a:lnTo>
                    <a:pt x="0" y="3834"/>
                  </a:lnTo>
                  <a:cubicBezTo>
                    <a:pt x="0" y="3969"/>
                    <a:pt x="35" y="4101"/>
                    <a:pt x="103" y="4218"/>
                  </a:cubicBezTo>
                  <a:cubicBezTo>
                    <a:pt x="170" y="4334"/>
                    <a:pt x="267" y="4431"/>
                    <a:pt x="383" y="4498"/>
                  </a:cubicBezTo>
                  <a:cubicBezTo>
                    <a:pt x="500" y="4566"/>
                    <a:pt x="632" y="4601"/>
                    <a:pt x="767" y="4601"/>
                  </a:cubicBezTo>
                  <a:lnTo>
                    <a:pt x="5634" y="4601"/>
                  </a:lnTo>
                  <a:lnTo>
                    <a:pt x="5634" y="4601"/>
                  </a:lnTo>
                  <a:cubicBezTo>
                    <a:pt x="5769" y="4601"/>
                    <a:pt x="5901" y="4566"/>
                    <a:pt x="6018" y="4498"/>
                  </a:cubicBezTo>
                  <a:cubicBezTo>
                    <a:pt x="6134" y="4431"/>
                    <a:pt x="6231" y="4334"/>
                    <a:pt x="6298" y="4218"/>
                  </a:cubicBezTo>
                  <a:cubicBezTo>
                    <a:pt x="6366" y="4101"/>
                    <a:pt x="6401" y="3969"/>
                    <a:pt x="6401" y="3834"/>
                  </a:cubicBezTo>
                  <a:lnTo>
                    <a:pt x="6401" y="766"/>
                  </a:lnTo>
                  <a:lnTo>
                    <a:pt x="6401" y="767"/>
                  </a:lnTo>
                  <a:lnTo>
                    <a:pt x="6401" y="767"/>
                  </a:lnTo>
                  <a:cubicBezTo>
                    <a:pt x="6401" y="632"/>
                    <a:pt x="6366" y="500"/>
                    <a:pt x="6298" y="383"/>
                  </a:cubicBezTo>
                  <a:cubicBezTo>
                    <a:pt x="6231" y="267"/>
                    <a:pt x="6134" y="170"/>
                    <a:pt x="6018" y="103"/>
                  </a:cubicBezTo>
                  <a:cubicBezTo>
                    <a:pt x="5901" y="35"/>
                    <a:pt x="5769" y="0"/>
                    <a:pt x="5634" y="0"/>
                  </a:cubicBezTo>
                  <a:lnTo>
                    <a:pt x="766" y="0"/>
                  </a:lnTo>
                </a:path>
              </a:pathLst>
            </a:cu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1 licencié ou 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</a:t>
              </a: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1 licenciée entre 18 et 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    </a:t>
              </a: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25 ans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</a:t>
              </a: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(joueurs/ses,dirigeant/es,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</a:t>
              </a: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éducateurs/trices... </a:t>
              </a:r>
              <a:endParaRPr b="0" lang="fr-FR" sz="1200" spc="-1" strike="noStrike">
                <a:latin typeface="Arial"/>
              </a:endParaRPr>
            </a:p>
          </p:txBody>
        </p:sp>
        <p:sp>
          <p:nvSpPr>
            <p:cNvPr id="92" name="CustomShape 8"/>
            <p:cNvSpPr/>
            <p:nvPr/>
          </p:nvSpPr>
          <p:spPr>
            <a:xfrm>
              <a:off x="5931360" y="1133640"/>
              <a:ext cx="2208240" cy="2236320"/>
            </a:xfrm>
            <a:custGeom>
              <a:avLst/>
              <a:gdLst/>
              <a:ahLst/>
              <a:rect l="l" t="t" r="r" b="b"/>
              <a:pathLst>
                <a:path w="6402" h="5745">
                  <a:moveTo>
                    <a:pt x="957" y="0"/>
                  </a:moveTo>
                  <a:lnTo>
                    <a:pt x="957" y="0"/>
                  </a:lnTo>
                  <a:cubicBezTo>
                    <a:pt x="789" y="0"/>
                    <a:pt x="624" y="44"/>
                    <a:pt x="479" y="128"/>
                  </a:cubicBezTo>
                  <a:cubicBezTo>
                    <a:pt x="333" y="212"/>
                    <a:pt x="212" y="333"/>
                    <a:pt x="128" y="479"/>
                  </a:cubicBezTo>
                  <a:cubicBezTo>
                    <a:pt x="44" y="624"/>
                    <a:pt x="0" y="789"/>
                    <a:pt x="0" y="957"/>
                  </a:cubicBezTo>
                  <a:lnTo>
                    <a:pt x="0" y="4786"/>
                  </a:lnTo>
                  <a:lnTo>
                    <a:pt x="0" y="4787"/>
                  </a:lnTo>
                  <a:cubicBezTo>
                    <a:pt x="0" y="4955"/>
                    <a:pt x="44" y="5120"/>
                    <a:pt x="128" y="5265"/>
                  </a:cubicBezTo>
                  <a:cubicBezTo>
                    <a:pt x="212" y="5411"/>
                    <a:pt x="333" y="5532"/>
                    <a:pt x="479" y="5616"/>
                  </a:cubicBezTo>
                  <a:cubicBezTo>
                    <a:pt x="624" y="5700"/>
                    <a:pt x="789" y="5744"/>
                    <a:pt x="957" y="5744"/>
                  </a:cubicBezTo>
                  <a:lnTo>
                    <a:pt x="5443" y="5743"/>
                  </a:lnTo>
                  <a:lnTo>
                    <a:pt x="5444" y="5744"/>
                  </a:lnTo>
                  <a:cubicBezTo>
                    <a:pt x="5612" y="5744"/>
                    <a:pt x="5777" y="5700"/>
                    <a:pt x="5922" y="5616"/>
                  </a:cubicBezTo>
                  <a:cubicBezTo>
                    <a:pt x="6068" y="5532"/>
                    <a:pt x="6189" y="5411"/>
                    <a:pt x="6273" y="5265"/>
                  </a:cubicBezTo>
                  <a:cubicBezTo>
                    <a:pt x="6357" y="5120"/>
                    <a:pt x="6401" y="4955"/>
                    <a:pt x="6401" y="4787"/>
                  </a:cubicBezTo>
                  <a:lnTo>
                    <a:pt x="6401" y="957"/>
                  </a:lnTo>
                  <a:lnTo>
                    <a:pt x="6401" y="957"/>
                  </a:lnTo>
                  <a:lnTo>
                    <a:pt x="6401" y="957"/>
                  </a:lnTo>
                  <a:cubicBezTo>
                    <a:pt x="6401" y="789"/>
                    <a:pt x="6357" y="624"/>
                    <a:pt x="6273" y="479"/>
                  </a:cubicBezTo>
                  <a:cubicBezTo>
                    <a:pt x="6189" y="333"/>
                    <a:pt x="6068" y="212"/>
                    <a:pt x="5922" y="128"/>
                  </a:cubicBezTo>
                  <a:cubicBezTo>
                    <a:pt x="5777" y="44"/>
                    <a:pt x="5612" y="0"/>
                    <a:pt x="5444" y="0"/>
                  </a:cubicBezTo>
                  <a:lnTo>
                    <a:pt x="957" y="0"/>
                  </a:lnTo>
                </a:path>
              </a:pathLst>
            </a:custGeom>
            <a:solidFill>
              <a:srgbClr val="ffff38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fr-FR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 </a:t>
              </a:r>
              <a:r>
                <a:rPr b="0" lang="fr-FR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</a:t>
              </a:r>
              <a:r>
                <a:rPr b="0" lang="fr-FR" sz="14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21 membres du    </a:t>
              </a:r>
              <a:endParaRPr b="0" lang="fr-FR" sz="14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4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</a:t>
              </a:r>
              <a:r>
                <a:rPr b="0" lang="fr-FR" sz="14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Groupe</a:t>
              </a:r>
              <a:endParaRPr b="0" lang="fr-FR" sz="14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4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mixte</a:t>
              </a:r>
              <a:endParaRPr b="0" lang="fr-FR" sz="1400" spc="-1" strike="noStrike">
                <a:latin typeface="Arial"/>
              </a:endParaRPr>
            </a:p>
          </p:txBody>
        </p:sp>
        <p:sp>
          <p:nvSpPr>
            <p:cNvPr id="93" name="CustomShape 9"/>
            <p:cNvSpPr/>
            <p:nvPr/>
          </p:nvSpPr>
          <p:spPr>
            <a:xfrm>
              <a:off x="5576400" y="3925440"/>
              <a:ext cx="2651760" cy="1595160"/>
            </a:xfrm>
            <a:custGeom>
              <a:avLst/>
              <a:gdLst/>
              <a:ahLst/>
              <a:rect l="l" t="t" r="r" b="b"/>
              <a:pathLst>
                <a:path w="6402" h="3802">
                  <a:moveTo>
                    <a:pt x="633" y="0"/>
                  </a:moveTo>
                  <a:lnTo>
                    <a:pt x="634" y="0"/>
                  </a:lnTo>
                  <a:cubicBezTo>
                    <a:pt x="522" y="0"/>
                    <a:pt x="413" y="29"/>
                    <a:pt x="317" y="85"/>
                  </a:cubicBezTo>
                  <a:cubicBezTo>
                    <a:pt x="220" y="140"/>
                    <a:pt x="140" y="220"/>
                    <a:pt x="85" y="317"/>
                  </a:cubicBezTo>
                  <a:cubicBezTo>
                    <a:pt x="29" y="413"/>
                    <a:pt x="0" y="522"/>
                    <a:pt x="0" y="634"/>
                  </a:cubicBezTo>
                  <a:lnTo>
                    <a:pt x="0" y="3167"/>
                  </a:lnTo>
                  <a:lnTo>
                    <a:pt x="0" y="3168"/>
                  </a:lnTo>
                  <a:cubicBezTo>
                    <a:pt x="0" y="3279"/>
                    <a:pt x="29" y="3388"/>
                    <a:pt x="85" y="3484"/>
                  </a:cubicBezTo>
                  <a:cubicBezTo>
                    <a:pt x="140" y="3581"/>
                    <a:pt x="220" y="3661"/>
                    <a:pt x="317" y="3716"/>
                  </a:cubicBezTo>
                  <a:cubicBezTo>
                    <a:pt x="413" y="3772"/>
                    <a:pt x="522" y="3801"/>
                    <a:pt x="634" y="3801"/>
                  </a:cubicBezTo>
                  <a:lnTo>
                    <a:pt x="5767" y="3801"/>
                  </a:lnTo>
                  <a:lnTo>
                    <a:pt x="5768" y="3801"/>
                  </a:lnTo>
                  <a:cubicBezTo>
                    <a:pt x="5879" y="3801"/>
                    <a:pt x="5988" y="3772"/>
                    <a:pt x="6084" y="3716"/>
                  </a:cubicBezTo>
                  <a:cubicBezTo>
                    <a:pt x="6181" y="3661"/>
                    <a:pt x="6261" y="3581"/>
                    <a:pt x="6316" y="3484"/>
                  </a:cubicBezTo>
                  <a:cubicBezTo>
                    <a:pt x="6372" y="3388"/>
                    <a:pt x="6401" y="3279"/>
                    <a:pt x="6401" y="3168"/>
                  </a:cubicBezTo>
                  <a:lnTo>
                    <a:pt x="6401" y="633"/>
                  </a:lnTo>
                  <a:lnTo>
                    <a:pt x="6401" y="634"/>
                  </a:lnTo>
                  <a:lnTo>
                    <a:pt x="6401" y="634"/>
                  </a:lnTo>
                  <a:cubicBezTo>
                    <a:pt x="6401" y="522"/>
                    <a:pt x="6372" y="413"/>
                    <a:pt x="6316" y="317"/>
                  </a:cubicBezTo>
                  <a:cubicBezTo>
                    <a:pt x="6261" y="220"/>
                    <a:pt x="6181" y="140"/>
                    <a:pt x="6084" y="85"/>
                  </a:cubicBezTo>
                  <a:cubicBezTo>
                    <a:pt x="5988" y="29"/>
                    <a:pt x="5879" y="0"/>
                    <a:pt x="5768" y="0"/>
                  </a:cubicBezTo>
                  <a:lnTo>
                    <a:pt x="633" y="0"/>
                  </a:lnTo>
                </a:path>
              </a:pathLst>
            </a:cu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fr-FR" sz="18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b="0" lang="fr-FR" sz="18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b="0" lang="fr-FR" sz="18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Accompagnement par 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les Elus du Comité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Lydie Bonnet 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</a:t>
              </a: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/ Patrick Carré/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Gaby Fabregoule 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b="0" lang="fr-FR" sz="1200" spc="-1" strike="noStrike">
                <a:latin typeface="Arial"/>
              </a:endParaRPr>
            </a:p>
          </p:txBody>
        </p:sp>
        <p:sp>
          <p:nvSpPr>
            <p:cNvPr id="94" name="CustomShape 10"/>
            <p:cNvSpPr/>
            <p:nvPr/>
          </p:nvSpPr>
          <p:spPr>
            <a:xfrm>
              <a:off x="2566080" y="3998880"/>
              <a:ext cx="2829600" cy="1431360"/>
            </a:xfrm>
            <a:custGeom>
              <a:avLst/>
              <a:gdLst/>
              <a:ahLst/>
              <a:rect l="l" t="t" r="r" b="b"/>
              <a:pathLst>
                <a:path w="6402" h="3802">
                  <a:moveTo>
                    <a:pt x="633" y="0"/>
                  </a:moveTo>
                  <a:lnTo>
                    <a:pt x="634" y="0"/>
                  </a:lnTo>
                  <a:cubicBezTo>
                    <a:pt x="522" y="0"/>
                    <a:pt x="413" y="29"/>
                    <a:pt x="317" y="85"/>
                  </a:cubicBezTo>
                  <a:cubicBezTo>
                    <a:pt x="220" y="140"/>
                    <a:pt x="140" y="220"/>
                    <a:pt x="85" y="317"/>
                  </a:cubicBezTo>
                  <a:cubicBezTo>
                    <a:pt x="29" y="413"/>
                    <a:pt x="0" y="522"/>
                    <a:pt x="0" y="634"/>
                  </a:cubicBezTo>
                  <a:lnTo>
                    <a:pt x="0" y="3167"/>
                  </a:lnTo>
                  <a:lnTo>
                    <a:pt x="0" y="3168"/>
                  </a:lnTo>
                  <a:cubicBezTo>
                    <a:pt x="0" y="3279"/>
                    <a:pt x="29" y="3388"/>
                    <a:pt x="85" y="3484"/>
                  </a:cubicBezTo>
                  <a:cubicBezTo>
                    <a:pt x="140" y="3581"/>
                    <a:pt x="220" y="3661"/>
                    <a:pt x="317" y="3716"/>
                  </a:cubicBezTo>
                  <a:cubicBezTo>
                    <a:pt x="413" y="3772"/>
                    <a:pt x="522" y="3801"/>
                    <a:pt x="634" y="3801"/>
                  </a:cubicBezTo>
                  <a:lnTo>
                    <a:pt x="5767" y="3801"/>
                  </a:lnTo>
                  <a:lnTo>
                    <a:pt x="5768" y="3801"/>
                  </a:lnTo>
                  <a:cubicBezTo>
                    <a:pt x="5879" y="3801"/>
                    <a:pt x="5988" y="3772"/>
                    <a:pt x="6084" y="3716"/>
                  </a:cubicBezTo>
                  <a:cubicBezTo>
                    <a:pt x="6181" y="3661"/>
                    <a:pt x="6261" y="3581"/>
                    <a:pt x="6316" y="3484"/>
                  </a:cubicBezTo>
                  <a:cubicBezTo>
                    <a:pt x="6372" y="3388"/>
                    <a:pt x="6401" y="3279"/>
                    <a:pt x="6401" y="3168"/>
                  </a:cubicBezTo>
                  <a:lnTo>
                    <a:pt x="6401" y="633"/>
                  </a:lnTo>
                  <a:lnTo>
                    <a:pt x="6401" y="634"/>
                  </a:lnTo>
                  <a:lnTo>
                    <a:pt x="6401" y="634"/>
                  </a:lnTo>
                  <a:cubicBezTo>
                    <a:pt x="6401" y="522"/>
                    <a:pt x="6372" y="413"/>
                    <a:pt x="6316" y="317"/>
                  </a:cubicBezTo>
                  <a:cubicBezTo>
                    <a:pt x="6261" y="220"/>
                    <a:pt x="6181" y="140"/>
                    <a:pt x="6084" y="85"/>
                  </a:cubicBezTo>
                  <a:cubicBezTo>
                    <a:pt x="5988" y="29"/>
                    <a:pt x="5879" y="0"/>
                    <a:pt x="5768" y="0"/>
                  </a:cubicBezTo>
                  <a:lnTo>
                    <a:pt x="633" y="0"/>
                  </a:lnTo>
                </a:path>
              </a:pathLst>
            </a:cu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Selon les Projets ,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Elus Référents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Ecoles de Rugby, 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Jeunes, Féminines, </a:t>
              </a:r>
              <a:endParaRPr b="0" lang="fr-FR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Cohésion Sociale ,arbitres...</a:t>
              </a:r>
              <a:endParaRPr b="0" lang="fr-FR" sz="1200" spc="-1" strike="noStrike">
                <a:latin typeface="Arial"/>
              </a:endParaRPr>
            </a:p>
          </p:txBody>
        </p:sp>
        <p:sp>
          <p:nvSpPr>
            <p:cNvPr id="95" name="CustomShape 11"/>
            <p:cNvSpPr/>
            <p:nvPr/>
          </p:nvSpPr>
          <p:spPr>
            <a:xfrm>
              <a:off x="5135040" y="2210760"/>
              <a:ext cx="969120" cy="264600"/>
            </a:xfrm>
            <a:custGeom>
              <a:avLst/>
              <a:gdLst/>
              <a:ahLst/>
              <a:rect l="l" t="t" r="r" b="b"/>
              <a:pathLst>
                <a:path w="2202" h="602">
                  <a:moveTo>
                    <a:pt x="0" y="150"/>
                  </a:moveTo>
                  <a:lnTo>
                    <a:pt x="1650" y="150"/>
                  </a:lnTo>
                  <a:lnTo>
                    <a:pt x="1650" y="0"/>
                  </a:lnTo>
                  <a:lnTo>
                    <a:pt x="2201" y="300"/>
                  </a:lnTo>
                  <a:lnTo>
                    <a:pt x="1650" y="601"/>
                  </a:lnTo>
                  <a:lnTo>
                    <a:pt x="1650" y="450"/>
                  </a:lnTo>
                  <a:lnTo>
                    <a:pt x="0" y="450"/>
                  </a:lnTo>
                  <a:lnTo>
                    <a:pt x="0" y="150"/>
                  </a:lnTo>
                </a:path>
              </a:pathLst>
            </a:cu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96" name="" descr=""/>
            <p:cNvPicPr/>
            <p:nvPr/>
          </p:nvPicPr>
          <p:blipFill>
            <a:blip r:embed="rId1"/>
            <a:stretch/>
          </p:blipFill>
          <p:spPr>
            <a:xfrm>
              <a:off x="707760" y="3194280"/>
              <a:ext cx="1434960" cy="1878840"/>
            </a:xfrm>
            <a:prstGeom prst="rect">
              <a:avLst/>
            </a:prstGeom>
            <a:ln>
              <a:noFill/>
            </a:ln>
          </p:spPr>
        </p:pic>
        <p:sp>
          <p:nvSpPr>
            <p:cNvPr id="97" name="CustomShape 12"/>
            <p:cNvSpPr/>
            <p:nvPr/>
          </p:nvSpPr>
          <p:spPr>
            <a:xfrm>
              <a:off x="7346160" y="3819960"/>
              <a:ext cx="360" cy="87120"/>
            </a:xfrm>
            <a:custGeom>
              <a:avLst/>
              <a:gdLst/>
              <a:ahLst/>
              <a:rect l="l" t="t" r="r" b="b"/>
              <a:pathLst>
                <a:path w="3" h="204">
                  <a:moveTo>
                    <a:pt x="1" y="20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203"/>
                  </a:lnTo>
                </a:path>
              </a:pathLst>
            </a:cu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8" name="CustomShape 13"/>
            <p:cNvSpPr/>
            <p:nvPr/>
          </p:nvSpPr>
          <p:spPr>
            <a:xfrm>
              <a:off x="6638400" y="3283560"/>
              <a:ext cx="262080" cy="802800"/>
            </a:xfrm>
            <a:custGeom>
              <a:avLst/>
              <a:gdLst/>
              <a:ahLst/>
              <a:rect l="l" t="t" r="r" b="b"/>
              <a:pathLst>
                <a:path w="602" h="1804">
                  <a:moveTo>
                    <a:pt x="150" y="1803"/>
                  </a:moveTo>
                  <a:lnTo>
                    <a:pt x="150" y="450"/>
                  </a:lnTo>
                  <a:lnTo>
                    <a:pt x="0" y="450"/>
                  </a:lnTo>
                  <a:lnTo>
                    <a:pt x="300" y="0"/>
                  </a:lnTo>
                  <a:lnTo>
                    <a:pt x="601" y="450"/>
                  </a:lnTo>
                  <a:lnTo>
                    <a:pt x="450" y="450"/>
                  </a:lnTo>
                  <a:lnTo>
                    <a:pt x="450" y="1803"/>
                  </a:lnTo>
                  <a:lnTo>
                    <a:pt x="150" y="1803"/>
                  </a:lnTo>
                </a:path>
              </a:pathLst>
            </a:cu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" name="CustomShape 14"/>
            <p:cNvSpPr/>
            <p:nvPr/>
          </p:nvSpPr>
          <p:spPr>
            <a:xfrm>
              <a:off x="5133960" y="3014640"/>
              <a:ext cx="881280" cy="892440"/>
            </a:xfrm>
            <a:custGeom>
              <a:avLst/>
              <a:gdLst/>
              <a:ahLst/>
              <a:rect l="l" t="t" r="r" b="b"/>
              <a:pathLst>
                <a:path w="142" h="147">
                  <a:moveTo>
                    <a:pt x="98" y="21"/>
                  </a:moveTo>
                  <a:cubicBezTo>
                    <a:pt x="64" y="21"/>
                    <a:pt x="36" y="50"/>
                    <a:pt x="36" y="84"/>
                  </a:cubicBezTo>
                  <a:cubicBezTo>
                    <a:pt x="36" y="102"/>
                    <a:pt x="22" y="116"/>
                    <a:pt x="4" y="11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4" y="147"/>
                    <a:pt x="4" y="147"/>
                    <a:pt x="4" y="147"/>
                  </a:cubicBezTo>
                  <a:cubicBezTo>
                    <a:pt x="39" y="147"/>
                    <a:pt x="67" y="119"/>
                    <a:pt x="67" y="84"/>
                  </a:cubicBezTo>
                  <a:cubicBezTo>
                    <a:pt x="67" y="67"/>
                    <a:pt x="81" y="53"/>
                    <a:pt x="98" y="53"/>
                  </a:cubicBezTo>
                  <a:cubicBezTo>
                    <a:pt x="103" y="53"/>
                    <a:pt x="103" y="53"/>
                    <a:pt x="103" y="53"/>
                  </a:cubicBezTo>
                  <a:cubicBezTo>
                    <a:pt x="103" y="73"/>
                    <a:pt x="103" y="73"/>
                    <a:pt x="103" y="73"/>
                  </a:cubicBezTo>
                  <a:cubicBezTo>
                    <a:pt x="142" y="37"/>
                    <a:pt x="142" y="37"/>
                    <a:pt x="142" y="37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03" y="21"/>
                    <a:pt x="103" y="21"/>
                    <a:pt x="103" y="21"/>
                  </a:cubicBezTo>
                  <a:lnTo>
                    <a:pt x="98" y="21"/>
                  </a:lnTo>
                  <a:close/>
                </a:path>
              </a:pathLst>
            </a:cu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latin typeface="Arial"/>
              </a:rPr>
              <a:t>Les rencontres du Groupe Avenir  07</a:t>
            </a:r>
            <a:endParaRPr b="0" lang="fr-FR" sz="3600" spc="-1" strike="noStrike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432000" y="887760"/>
            <a:ext cx="907128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  <a:spcBef>
                <a:spcPts val="1417"/>
              </a:spcBef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</p:txBody>
      </p:sp>
      <p:graphicFrame>
        <p:nvGraphicFramePr>
          <p:cNvPr id="102" name="Object 3"/>
          <p:cNvGraphicFramePr/>
          <p:nvPr/>
        </p:nvGraphicFramePr>
        <p:xfrm>
          <a:off x="2020320" y="2314440"/>
          <a:ext cx="6118920" cy="1077480"/>
        </p:xfrm>
        <a:graphic>
          <a:graphicData uri="http://schemas.openxmlformats.org/presentationml/2006/ole">
            <p:oleObj progId="Word.Document.12" r:id="rId1" spid="">
              <p:embed/>
              <p:pic>
                <p:nvPicPr>
                  <p:cNvPr id="103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020320" y="2314440"/>
                    <a:ext cx="6118920" cy="10774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pSp>
        <p:nvGrpSpPr>
          <p:cNvPr id="104" name="Group 4"/>
          <p:cNvGrpSpPr/>
          <p:nvPr/>
        </p:nvGrpSpPr>
        <p:grpSpPr>
          <a:xfrm>
            <a:off x="1486800" y="420840"/>
            <a:ext cx="7368840" cy="4978800"/>
            <a:chOff x="1486800" y="420840"/>
            <a:chExt cx="7368840" cy="4978800"/>
          </a:xfrm>
        </p:grpSpPr>
        <p:sp>
          <p:nvSpPr>
            <p:cNvPr id="105" name="CustomShape 5"/>
            <p:cNvSpPr/>
            <p:nvPr/>
          </p:nvSpPr>
          <p:spPr>
            <a:xfrm>
              <a:off x="1486800" y="440280"/>
              <a:ext cx="7368840" cy="7963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fr-FR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</a:t>
              </a:r>
              <a:endParaRPr b="0" lang="fr-FR" sz="2800" spc="-1" strike="noStrike">
                <a:latin typeface="Arial"/>
              </a:endParaRPr>
            </a:p>
          </p:txBody>
        </p:sp>
        <p:pic>
          <p:nvPicPr>
            <p:cNvPr id="106" name="" descr=""/>
            <p:cNvPicPr/>
            <p:nvPr/>
          </p:nvPicPr>
          <p:blipFill>
            <a:blip r:embed="rId3"/>
            <a:stretch/>
          </p:blipFill>
          <p:spPr>
            <a:xfrm>
              <a:off x="2880360" y="4043880"/>
              <a:ext cx="1693440" cy="1236240"/>
            </a:xfrm>
            <a:prstGeom prst="rect">
              <a:avLst/>
            </a:prstGeom>
            <a:ln>
              <a:noFill/>
            </a:ln>
          </p:spPr>
        </p:pic>
        <p:sp>
          <p:nvSpPr>
            <p:cNvPr id="107" name="CustomShape 6"/>
            <p:cNvSpPr/>
            <p:nvPr/>
          </p:nvSpPr>
          <p:spPr>
            <a:xfrm>
              <a:off x="4715640" y="1200600"/>
              <a:ext cx="3087000" cy="957960"/>
            </a:xfrm>
            <a:prstGeom prst="ellipse">
              <a:avLst/>
            </a:pr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fr-FR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  </a:t>
              </a:r>
              <a:r>
                <a:rPr b="0" lang="fr-FR" sz="13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Réunion Bimestrielle :</a:t>
              </a:r>
              <a:endParaRPr b="0" lang="fr-FR" sz="13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3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        </a:t>
              </a:r>
              <a:r>
                <a:rPr b="0" lang="fr-FR" sz="13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Tous les 2 mois         </a:t>
              </a:r>
              <a:endParaRPr b="0" lang="fr-FR" sz="13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fr-FR" sz="13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soir ou samedi matin</a:t>
              </a:r>
              <a:endParaRPr b="0" lang="fr-FR" sz="1300" spc="-1" strike="noStrike">
                <a:latin typeface="Arial"/>
              </a:endParaRPr>
            </a:p>
          </p:txBody>
        </p:sp>
        <p:pic>
          <p:nvPicPr>
            <p:cNvPr id="108" name="" descr=""/>
            <p:cNvPicPr/>
            <p:nvPr/>
          </p:nvPicPr>
          <p:blipFill>
            <a:blip r:embed="rId4"/>
            <a:stretch/>
          </p:blipFill>
          <p:spPr>
            <a:xfrm>
              <a:off x="3120840" y="2276640"/>
              <a:ext cx="1591920" cy="953280"/>
            </a:xfrm>
            <a:prstGeom prst="rect">
              <a:avLst/>
            </a:prstGeom>
            <a:ln>
              <a:noFill/>
            </a:ln>
          </p:spPr>
        </p:pic>
        <p:sp>
          <p:nvSpPr>
            <p:cNvPr id="109" name="CustomShape 7"/>
            <p:cNvSpPr/>
            <p:nvPr/>
          </p:nvSpPr>
          <p:spPr>
            <a:xfrm>
              <a:off x="3385080" y="1699560"/>
              <a:ext cx="1398960" cy="3510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noAutofit/>
            </a:bodyPr>
            <a:p>
              <a:pPr>
                <a:lnSpc>
                  <a:spcPct val="100000"/>
                </a:lnSpc>
              </a:pPr>
              <a:r>
                <a:rPr b="0" lang="fr-FR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</a:t>
              </a:r>
              <a:r>
                <a:rPr b="0" lang="fr-FR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Quand ?</a:t>
              </a:r>
              <a:endParaRPr b="0" lang="fr-FR" sz="1800" spc="-1" strike="noStrike">
                <a:latin typeface="Arial"/>
              </a:endParaRPr>
            </a:p>
          </p:txBody>
        </p:sp>
        <p:sp>
          <p:nvSpPr>
            <p:cNvPr id="110" name="CustomShape 8"/>
            <p:cNvSpPr/>
            <p:nvPr/>
          </p:nvSpPr>
          <p:spPr>
            <a:xfrm>
              <a:off x="4287960" y="3801240"/>
              <a:ext cx="1398600" cy="35064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" name="CustomShape 9"/>
            <p:cNvSpPr/>
            <p:nvPr/>
          </p:nvSpPr>
          <p:spPr>
            <a:xfrm>
              <a:off x="4927320" y="3306960"/>
              <a:ext cx="2876040" cy="586080"/>
            </a:xfrm>
            <a:custGeom>
              <a:avLst/>
              <a:gdLst/>
              <a:ahLst/>
              <a:rect l="l" t="t" r="r" b="b"/>
              <a:pathLst>
                <a:path w="11402" h="1602">
                  <a:moveTo>
                    <a:pt x="266" y="0"/>
                  </a:moveTo>
                  <a:lnTo>
                    <a:pt x="267" y="0"/>
                  </a:lnTo>
                  <a:cubicBezTo>
                    <a:pt x="220" y="0"/>
                    <a:pt x="174" y="12"/>
                    <a:pt x="133" y="36"/>
                  </a:cubicBezTo>
                  <a:cubicBezTo>
                    <a:pt x="93" y="59"/>
                    <a:pt x="59" y="93"/>
                    <a:pt x="36" y="133"/>
                  </a:cubicBezTo>
                  <a:cubicBezTo>
                    <a:pt x="12" y="174"/>
                    <a:pt x="0" y="220"/>
                    <a:pt x="0" y="267"/>
                  </a:cubicBezTo>
                  <a:lnTo>
                    <a:pt x="0" y="1334"/>
                  </a:lnTo>
                  <a:lnTo>
                    <a:pt x="0" y="1334"/>
                  </a:lnTo>
                  <a:cubicBezTo>
                    <a:pt x="0" y="1381"/>
                    <a:pt x="12" y="1427"/>
                    <a:pt x="36" y="1468"/>
                  </a:cubicBezTo>
                  <a:cubicBezTo>
                    <a:pt x="59" y="1508"/>
                    <a:pt x="93" y="1542"/>
                    <a:pt x="133" y="1565"/>
                  </a:cubicBezTo>
                  <a:cubicBezTo>
                    <a:pt x="174" y="1589"/>
                    <a:pt x="220" y="1601"/>
                    <a:pt x="267" y="1601"/>
                  </a:cubicBezTo>
                  <a:lnTo>
                    <a:pt x="11134" y="1600"/>
                  </a:lnTo>
                  <a:lnTo>
                    <a:pt x="11134" y="1601"/>
                  </a:lnTo>
                  <a:cubicBezTo>
                    <a:pt x="11181" y="1601"/>
                    <a:pt x="11227" y="1589"/>
                    <a:pt x="11268" y="1565"/>
                  </a:cubicBezTo>
                  <a:cubicBezTo>
                    <a:pt x="11308" y="1542"/>
                    <a:pt x="11342" y="1508"/>
                    <a:pt x="11365" y="1468"/>
                  </a:cubicBezTo>
                  <a:cubicBezTo>
                    <a:pt x="11389" y="1427"/>
                    <a:pt x="11401" y="1381"/>
                    <a:pt x="11401" y="1334"/>
                  </a:cubicBezTo>
                  <a:lnTo>
                    <a:pt x="11401" y="266"/>
                  </a:lnTo>
                  <a:lnTo>
                    <a:pt x="11401" y="267"/>
                  </a:lnTo>
                  <a:lnTo>
                    <a:pt x="11401" y="267"/>
                  </a:lnTo>
                  <a:cubicBezTo>
                    <a:pt x="11401" y="220"/>
                    <a:pt x="11389" y="174"/>
                    <a:pt x="11365" y="133"/>
                  </a:cubicBezTo>
                  <a:cubicBezTo>
                    <a:pt x="11342" y="93"/>
                    <a:pt x="11308" y="59"/>
                    <a:pt x="11268" y="36"/>
                  </a:cubicBezTo>
                  <a:cubicBezTo>
                    <a:pt x="11227" y="12"/>
                    <a:pt x="11181" y="0"/>
                    <a:pt x="11134" y="0"/>
                  </a:cubicBezTo>
                  <a:lnTo>
                    <a:pt x="266" y="0"/>
                  </a:lnTo>
                </a:path>
              </a:pathLst>
            </a:cu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fr-FR" sz="13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Guilherand/Granges Siège du Comité</a:t>
              </a:r>
              <a:endParaRPr b="0" lang="fr-FR" sz="1300" spc="-1" strike="noStrike">
                <a:latin typeface="Arial"/>
              </a:endParaRPr>
            </a:p>
          </p:txBody>
        </p:sp>
        <p:sp>
          <p:nvSpPr>
            <p:cNvPr id="112" name="CustomShape 10"/>
            <p:cNvSpPr/>
            <p:nvPr/>
          </p:nvSpPr>
          <p:spPr>
            <a:xfrm>
              <a:off x="4996800" y="4043880"/>
              <a:ext cx="2525040" cy="589320"/>
            </a:xfrm>
            <a:custGeom>
              <a:avLst/>
              <a:gdLst/>
              <a:ahLst/>
              <a:rect l="l" t="t" r="r" b="b"/>
              <a:pathLst>
                <a:path w="11402" h="1602">
                  <a:moveTo>
                    <a:pt x="266" y="0"/>
                  </a:moveTo>
                  <a:lnTo>
                    <a:pt x="267" y="0"/>
                  </a:lnTo>
                  <a:cubicBezTo>
                    <a:pt x="220" y="0"/>
                    <a:pt x="174" y="12"/>
                    <a:pt x="133" y="36"/>
                  </a:cubicBezTo>
                  <a:cubicBezTo>
                    <a:pt x="93" y="59"/>
                    <a:pt x="59" y="93"/>
                    <a:pt x="36" y="133"/>
                  </a:cubicBezTo>
                  <a:cubicBezTo>
                    <a:pt x="12" y="174"/>
                    <a:pt x="0" y="220"/>
                    <a:pt x="0" y="267"/>
                  </a:cubicBezTo>
                  <a:lnTo>
                    <a:pt x="0" y="1334"/>
                  </a:lnTo>
                  <a:lnTo>
                    <a:pt x="0" y="1334"/>
                  </a:lnTo>
                  <a:cubicBezTo>
                    <a:pt x="0" y="1381"/>
                    <a:pt x="12" y="1427"/>
                    <a:pt x="36" y="1468"/>
                  </a:cubicBezTo>
                  <a:cubicBezTo>
                    <a:pt x="59" y="1508"/>
                    <a:pt x="93" y="1542"/>
                    <a:pt x="133" y="1565"/>
                  </a:cubicBezTo>
                  <a:cubicBezTo>
                    <a:pt x="174" y="1589"/>
                    <a:pt x="220" y="1601"/>
                    <a:pt x="267" y="1601"/>
                  </a:cubicBezTo>
                  <a:lnTo>
                    <a:pt x="11134" y="1600"/>
                  </a:lnTo>
                  <a:lnTo>
                    <a:pt x="11134" y="1601"/>
                  </a:lnTo>
                  <a:cubicBezTo>
                    <a:pt x="11181" y="1601"/>
                    <a:pt x="11227" y="1589"/>
                    <a:pt x="11268" y="1565"/>
                  </a:cubicBezTo>
                  <a:cubicBezTo>
                    <a:pt x="11308" y="1542"/>
                    <a:pt x="11342" y="1508"/>
                    <a:pt x="11365" y="1468"/>
                  </a:cubicBezTo>
                  <a:cubicBezTo>
                    <a:pt x="11389" y="1427"/>
                    <a:pt x="11401" y="1381"/>
                    <a:pt x="11401" y="1334"/>
                  </a:cubicBezTo>
                  <a:lnTo>
                    <a:pt x="11401" y="266"/>
                  </a:lnTo>
                  <a:lnTo>
                    <a:pt x="11401" y="267"/>
                  </a:lnTo>
                  <a:lnTo>
                    <a:pt x="11401" y="267"/>
                  </a:lnTo>
                  <a:cubicBezTo>
                    <a:pt x="11401" y="220"/>
                    <a:pt x="11389" y="174"/>
                    <a:pt x="11365" y="133"/>
                  </a:cubicBezTo>
                  <a:cubicBezTo>
                    <a:pt x="11342" y="93"/>
                    <a:pt x="11308" y="59"/>
                    <a:pt x="11268" y="36"/>
                  </a:cubicBezTo>
                  <a:cubicBezTo>
                    <a:pt x="11227" y="12"/>
                    <a:pt x="11181" y="0"/>
                    <a:pt x="11134" y="0"/>
                  </a:cubicBezTo>
                  <a:lnTo>
                    <a:pt x="266" y="0"/>
                  </a:lnTo>
                </a:path>
              </a:pathLst>
            </a:cu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fr-FR" sz="13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Un club de l’Ardèche </a:t>
              </a:r>
              <a:endParaRPr b="0" lang="fr-FR" sz="1300" spc="-1" strike="noStrike">
                <a:latin typeface="Arial"/>
              </a:endParaRPr>
            </a:p>
          </p:txBody>
        </p:sp>
        <p:sp>
          <p:nvSpPr>
            <p:cNvPr id="113" name="CustomShape 11"/>
            <p:cNvSpPr/>
            <p:nvPr/>
          </p:nvSpPr>
          <p:spPr>
            <a:xfrm>
              <a:off x="4996800" y="4813560"/>
              <a:ext cx="2524320" cy="586080"/>
            </a:xfrm>
            <a:custGeom>
              <a:avLst/>
              <a:gdLst/>
              <a:ahLst/>
              <a:rect l="l" t="t" r="r" b="b"/>
              <a:pathLst>
                <a:path w="11402" h="1602">
                  <a:moveTo>
                    <a:pt x="266" y="0"/>
                  </a:moveTo>
                  <a:lnTo>
                    <a:pt x="267" y="0"/>
                  </a:lnTo>
                  <a:cubicBezTo>
                    <a:pt x="220" y="0"/>
                    <a:pt x="174" y="12"/>
                    <a:pt x="133" y="36"/>
                  </a:cubicBezTo>
                  <a:cubicBezTo>
                    <a:pt x="93" y="59"/>
                    <a:pt x="59" y="93"/>
                    <a:pt x="36" y="133"/>
                  </a:cubicBezTo>
                  <a:cubicBezTo>
                    <a:pt x="12" y="174"/>
                    <a:pt x="0" y="220"/>
                    <a:pt x="0" y="267"/>
                  </a:cubicBezTo>
                  <a:lnTo>
                    <a:pt x="0" y="1334"/>
                  </a:lnTo>
                  <a:lnTo>
                    <a:pt x="0" y="1334"/>
                  </a:lnTo>
                  <a:cubicBezTo>
                    <a:pt x="0" y="1381"/>
                    <a:pt x="12" y="1427"/>
                    <a:pt x="36" y="1468"/>
                  </a:cubicBezTo>
                  <a:cubicBezTo>
                    <a:pt x="59" y="1508"/>
                    <a:pt x="93" y="1542"/>
                    <a:pt x="133" y="1565"/>
                  </a:cubicBezTo>
                  <a:cubicBezTo>
                    <a:pt x="174" y="1589"/>
                    <a:pt x="220" y="1601"/>
                    <a:pt x="267" y="1601"/>
                  </a:cubicBezTo>
                  <a:lnTo>
                    <a:pt x="11134" y="1600"/>
                  </a:lnTo>
                  <a:lnTo>
                    <a:pt x="11134" y="1601"/>
                  </a:lnTo>
                  <a:cubicBezTo>
                    <a:pt x="11181" y="1601"/>
                    <a:pt x="11227" y="1589"/>
                    <a:pt x="11268" y="1565"/>
                  </a:cubicBezTo>
                  <a:cubicBezTo>
                    <a:pt x="11308" y="1542"/>
                    <a:pt x="11342" y="1508"/>
                    <a:pt x="11365" y="1468"/>
                  </a:cubicBezTo>
                  <a:cubicBezTo>
                    <a:pt x="11389" y="1427"/>
                    <a:pt x="11401" y="1381"/>
                    <a:pt x="11401" y="1334"/>
                  </a:cubicBezTo>
                  <a:lnTo>
                    <a:pt x="11401" y="266"/>
                  </a:lnTo>
                  <a:lnTo>
                    <a:pt x="11401" y="267"/>
                  </a:lnTo>
                  <a:lnTo>
                    <a:pt x="11401" y="267"/>
                  </a:lnTo>
                  <a:cubicBezTo>
                    <a:pt x="11401" y="220"/>
                    <a:pt x="11389" y="174"/>
                    <a:pt x="11365" y="133"/>
                  </a:cubicBezTo>
                  <a:cubicBezTo>
                    <a:pt x="11342" y="93"/>
                    <a:pt x="11308" y="59"/>
                    <a:pt x="11268" y="36"/>
                  </a:cubicBezTo>
                  <a:cubicBezTo>
                    <a:pt x="11227" y="12"/>
                    <a:pt x="11181" y="0"/>
                    <a:pt x="11134" y="0"/>
                  </a:cubicBezTo>
                  <a:lnTo>
                    <a:pt x="266" y="0"/>
                  </a:lnTo>
                </a:path>
              </a:pathLst>
            </a:cu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fr-FR" sz="13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En visioconférence </a:t>
              </a:r>
              <a:endParaRPr b="0" lang="fr-FR" sz="1300" spc="-1" strike="noStrike">
                <a:latin typeface="Arial"/>
              </a:endParaRPr>
            </a:p>
          </p:txBody>
        </p:sp>
        <p:sp>
          <p:nvSpPr>
            <p:cNvPr id="114" name="CustomShape 12"/>
            <p:cNvSpPr/>
            <p:nvPr/>
          </p:nvSpPr>
          <p:spPr>
            <a:xfrm>
              <a:off x="3594600" y="3394440"/>
              <a:ext cx="717840" cy="3510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noAutofit/>
            </a:bodyPr>
            <a:p>
              <a:pPr>
                <a:lnSpc>
                  <a:spcPct val="100000"/>
                </a:lnSpc>
              </a:pPr>
              <a:r>
                <a:rPr b="0" lang="fr-FR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</a:t>
              </a:r>
              <a:r>
                <a:rPr b="0" lang="fr-FR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Où ?</a:t>
              </a:r>
              <a:endParaRPr b="0" lang="fr-FR" sz="1800" spc="-1" strike="noStrike">
                <a:latin typeface="Arial"/>
              </a:endParaRPr>
            </a:p>
          </p:txBody>
        </p:sp>
        <p:sp>
          <p:nvSpPr>
            <p:cNvPr id="115" name="CustomShape 13"/>
            <p:cNvSpPr/>
            <p:nvPr/>
          </p:nvSpPr>
          <p:spPr>
            <a:xfrm>
              <a:off x="4927320" y="2274840"/>
              <a:ext cx="2735280" cy="881280"/>
            </a:xfrm>
            <a:prstGeom prst="ellipse">
              <a:avLst/>
            </a:prstGeom>
            <a:solidFill>
              <a:srgbClr val="729fcf"/>
            </a:solidFill>
            <a:ln>
              <a:solidFill>
                <a:srgbClr val="3465a4"/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fr-FR" sz="13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Représentativité au Comité Directeur</a:t>
              </a:r>
              <a:endParaRPr b="0" lang="fr-FR" sz="1300" spc="-1" strike="noStrike">
                <a:latin typeface="Arial"/>
              </a:endParaRPr>
            </a:p>
          </p:txBody>
        </p:sp>
        <p:sp>
          <p:nvSpPr>
            <p:cNvPr id="116" name="CustomShape 14"/>
            <p:cNvSpPr/>
            <p:nvPr/>
          </p:nvSpPr>
          <p:spPr>
            <a:xfrm>
              <a:off x="4646520" y="420840"/>
              <a:ext cx="2805480" cy="3787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noAutofit/>
            </a:bodyPr>
            <a:p>
              <a:pPr>
                <a:lnSpc>
                  <a:spcPct val="100000"/>
                </a:lnSpc>
              </a:pPr>
              <a:r>
                <a:rPr b="0" lang="fr-FR" sz="1800" spc="-1" strike="noStrike">
                  <a:solidFill>
                    <a:srgbClr val="00000a"/>
                  </a:solidFill>
                  <a:latin typeface="Arial"/>
                  <a:ea typeface="Microsoft YaHei"/>
                </a:rPr>
                <a:t>       </a:t>
              </a:r>
              <a:r>
                <a:rPr b="0" lang="fr-FR" sz="1300" spc="-1" strike="noStrike">
                  <a:solidFill>
                    <a:srgbClr val="00000a"/>
                  </a:solidFill>
                  <a:latin typeface="Arial"/>
                  <a:ea typeface="Microsoft YaHei"/>
                </a:rPr>
                <a:t>       </a:t>
              </a:r>
              <a:endParaRPr b="0" lang="fr-FR" sz="13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fr-FR" sz="13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fr-FR" sz="13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fr-FR" sz="1300" spc="-1" strike="noStrike">
                <a:latin typeface="Arial"/>
              </a:endParaRPr>
            </a:p>
          </p:txBody>
        </p:sp>
      </p:grpSp>
      <p:pic>
        <p:nvPicPr>
          <p:cNvPr id="117" name="" descr=""/>
          <p:cNvPicPr/>
          <p:nvPr/>
        </p:nvPicPr>
        <p:blipFill>
          <a:blip r:embed="rId5"/>
          <a:stretch/>
        </p:blipFill>
        <p:spPr>
          <a:xfrm>
            <a:off x="648000" y="2548440"/>
            <a:ext cx="2014560" cy="763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CustomShape 2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600" spc="-1" strike="noStrike">
                <a:solidFill>
                  <a:srgbClr val="000000"/>
                </a:solidFill>
                <a:latin typeface="Arial"/>
                <a:ea typeface="DejaVu Sans"/>
              </a:rPr>
              <a:t>Chaque club désigne un ou une licenciée dans l’une des catégories :</a:t>
            </a:r>
            <a:endParaRPr b="0" lang="fr-FR" sz="26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600" spc="-1" strike="noStrike">
                <a:solidFill>
                  <a:srgbClr val="000000"/>
                </a:solidFill>
                <a:latin typeface="Arial"/>
                <a:ea typeface="DejaVu Sans"/>
              </a:rPr>
              <a:t>                          </a:t>
            </a:r>
            <a:r>
              <a:rPr b="0" i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Dirigeant ( e)</a:t>
            </a:r>
            <a:endParaRPr b="0" lang="fr-FR" sz="2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                             </a:t>
            </a:r>
            <a:r>
              <a:rPr b="0" i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Educateur (trice)</a:t>
            </a:r>
            <a:endParaRPr b="0" lang="fr-FR" sz="2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                                </a:t>
            </a:r>
            <a:r>
              <a:rPr b="0" i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Joueur (se)</a:t>
            </a:r>
            <a:endParaRPr b="0" lang="fr-FR" sz="2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                                  </a:t>
            </a:r>
            <a:r>
              <a:rPr b="0" i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Arbitre</a:t>
            </a:r>
            <a:endParaRPr b="0" lang="fr-FR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      </a:t>
            </a:r>
            <a:r>
              <a:rPr b="0" i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À </a:t>
            </a:r>
            <a:r>
              <a:rPr b="0" i="1" lang="fr-FR" sz="22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fabregoulegaby@gmail</a:t>
            </a:r>
            <a:r>
              <a:rPr b="0" i="1" lang="fr-FR" sz="2200" spc="-1" strike="noStrike">
                <a:solidFill>
                  <a:srgbClr val="000000"/>
                </a:solidFill>
                <a:latin typeface="Arial"/>
                <a:ea typeface="DejaVu Sans"/>
              </a:rPr>
              <a:t>.com  pour le 25 avril</a:t>
            </a:r>
            <a:endParaRPr b="0" lang="fr-FR" sz="2200" spc="-1" strike="noStrike">
              <a:latin typeface="Arial"/>
            </a:endParaRPr>
          </a:p>
        </p:txBody>
      </p:sp>
      <p:pic>
        <p:nvPicPr>
          <p:cNvPr id="120" name="" descr=""/>
          <p:cNvPicPr/>
          <p:nvPr/>
        </p:nvPicPr>
        <p:blipFill>
          <a:blip r:embed="rId2"/>
          <a:stretch/>
        </p:blipFill>
        <p:spPr>
          <a:xfrm>
            <a:off x="4032000" y="4464000"/>
            <a:ext cx="2014560" cy="763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LibreOffice/6.4.7.2$Windows_x86 LibreOffice_project/639b8ac485750d5696d7590a72ef1b496725cfb5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2021-04-09T10:06:33Z</dcterms:created>
  <dc:creator/>
  <dc:description/>
  <dc:language>fr-FR</dc:language>
  <cp:lastModifiedBy/>
  <dcterms:modified xsi:type="dcterms:W3CDTF">2021-04-09T10:28:58Z</dcterms:modified>
  <cp:revision>3</cp:revision>
  <dc:subject/>
  <dc:title/>
</cp:coreProperties>
</file>